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020"/>
    <a:srgbClr val="675E5E"/>
    <a:srgbClr val="4A4343"/>
    <a:srgbClr val="221F20"/>
    <a:srgbClr val="AE311F"/>
    <a:srgbClr val="FF0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/>
    <p:restoredTop sz="94599"/>
  </p:normalViewPr>
  <p:slideViewPr>
    <p:cSldViewPr snapToGrid="0" snapToObjects="1">
      <p:cViewPr>
        <p:scale>
          <a:sx n="99" d="100"/>
          <a:sy n="99" d="100"/>
        </p:scale>
        <p:origin x="8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79ED-F34F-094F-8209-AEAACA9259F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7CD88-DA06-A24D-A5DC-29379A0B2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47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79ED-F34F-094F-8209-AEAACA9259F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7CD88-DA06-A24D-A5DC-29379A0B2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8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79ED-F34F-094F-8209-AEAACA9259F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7CD88-DA06-A24D-A5DC-29379A0B2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93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79ED-F34F-094F-8209-AEAACA9259F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7CD88-DA06-A24D-A5DC-29379A0B2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3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79ED-F34F-094F-8209-AEAACA9259F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7CD88-DA06-A24D-A5DC-29379A0B2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53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79ED-F34F-094F-8209-AEAACA9259F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7CD88-DA06-A24D-A5DC-29379A0B2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82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79ED-F34F-094F-8209-AEAACA9259F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7CD88-DA06-A24D-A5DC-29379A0B2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1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79ED-F34F-094F-8209-AEAACA9259F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7CD88-DA06-A24D-A5DC-29379A0B2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79ED-F34F-094F-8209-AEAACA9259F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7CD88-DA06-A24D-A5DC-29379A0B2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44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79ED-F34F-094F-8209-AEAACA9259F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7CD88-DA06-A24D-A5DC-29379A0B2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14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79ED-F34F-094F-8209-AEAACA9259F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7CD88-DA06-A24D-A5DC-29379A0B2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49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A79ED-F34F-094F-8209-AEAACA9259F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7CD88-DA06-A24D-A5DC-29379A0B2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9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o.osu.edu/pwc" TargetMode="Externa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475878"/>
            <a:ext cx="9144000" cy="3497178"/>
          </a:xfrm>
          <a:prstGeom prst="rect">
            <a:avLst/>
          </a:prstGeom>
          <a:solidFill>
            <a:srgbClr val="AE3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823226"/>
            <a:ext cx="91440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CAPSTONE PROJECT UPDATE</a:t>
            </a:r>
            <a:endParaRPr lang="en-US" sz="67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9034" y="3969445"/>
            <a:ext cx="82163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2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Rafah </a:t>
            </a:r>
            <a:r>
              <a:rPr lang="en-US" sz="2220" dirty="0" err="1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Asadi</a:t>
            </a:r>
            <a:r>
              <a:rPr lang="en-US" sz="222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, Brett </a:t>
            </a:r>
            <a:r>
              <a:rPr lang="en-US" sz="2220" dirty="0" err="1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Bejcek</a:t>
            </a:r>
            <a:r>
              <a:rPr lang="en-US" sz="222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, Peter Jacobs, Kyle </a:t>
            </a:r>
            <a:r>
              <a:rPr lang="en-US" sz="2220" dirty="0" err="1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Voytovich</a:t>
            </a:r>
            <a:endParaRPr lang="en-US" sz="222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b="18081"/>
          <a:stretch/>
        </p:blipFill>
        <p:spPr>
          <a:xfrm>
            <a:off x="16042" y="5791201"/>
            <a:ext cx="3866147" cy="836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860" y="5743074"/>
            <a:ext cx="4769695" cy="8214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2645" y="4456697"/>
            <a:ext cx="821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MARCH 21,2017</a:t>
            </a:r>
            <a:endParaRPr lang="en-US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98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93" y="1189580"/>
            <a:ext cx="8825460" cy="44127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5702968"/>
            <a:ext cx="9144000" cy="1155032"/>
          </a:xfrm>
          <a:prstGeom prst="rect">
            <a:avLst/>
          </a:prstGeom>
          <a:solidFill>
            <a:srgbClr val="AE3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6648" y="5860601"/>
            <a:ext cx="82163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FIRST LOOK</a:t>
            </a:r>
            <a:endParaRPr lang="en-US" sz="5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" y="433134"/>
            <a:ext cx="9144000" cy="904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232020"/>
                </a:solidFill>
                <a:latin typeface="Montserrat" charset="0"/>
                <a:ea typeface="Montserrat" charset="0"/>
                <a:cs typeface="Montserrat" charset="0"/>
              </a:rPr>
              <a:t>LOSS RATIO BY VEHICLE ID</a:t>
            </a:r>
            <a:endParaRPr lang="en-US" sz="3000" dirty="0">
              <a:solidFill>
                <a:srgbClr val="2320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55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702968"/>
            <a:ext cx="9144000" cy="1155032"/>
          </a:xfrm>
          <a:prstGeom prst="rect">
            <a:avLst/>
          </a:prstGeom>
          <a:solidFill>
            <a:srgbClr val="AE3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6648" y="5860601"/>
            <a:ext cx="82163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FIRST LOOK</a:t>
            </a:r>
            <a:endParaRPr lang="en-US" sz="5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" y="433134"/>
            <a:ext cx="9144000" cy="90462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232020"/>
                </a:solidFill>
                <a:latin typeface="Montserrat" charset="0"/>
                <a:ea typeface="Montserrat" charset="0"/>
                <a:cs typeface="Montserrat" charset="0"/>
              </a:rPr>
              <a:t>% OF DRIVERS WHO MADE CLAIM BASED </a:t>
            </a:r>
          </a:p>
          <a:p>
            <a:r>
              <a:rPr lang="en-US" sz="3000" dirty="0" smtClean="0">
                <a:solidFill>
                  <a:srgbClr val="232020"/>
                </a:solidFill>
                <a:latin typeface="Montserrat" charset="0"/>
                <a:ea typeface="Montserrat" charset="0"/>
                <a:cs typeface="Montserrat" charset="0"/>
              </a:rPr>
              <a:t>ON DRIVER ID</a:t>
            </a:r>
            <a:endParaRPr lang="en-US" sz="3000" dirty="0">
              <a:solidFill>
                <a:srgbClr val="2320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68" y="1286961"/>
            <a:ext cx="8502315" cy="425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8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489"/>
            <a:ext cx="9144000" cy="457200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5702968"/>
            <a:ext cx="9144000" cy="1155032"/>
          </a:xfrm>
          <a:prstGeom prst="rect">
            <a:avLst/>
          </a:prstGeom>
          <a:solidFill>
            <a:srgbClr val="AE3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6648" y="5860601"/>
            <a:ext cx="82163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FIRST LOOK</a:t>
            </a:r>
            <a:endParaRPr lang="en-US" sz="5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" y="433134"/>
            <a:ext cx="9144000" cy="90462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232020"/>
                </a:solidFill>
                <a:latin typeface="Montserrat" charset="0"/>
                <a:ea typeface="Montserrat" charset="0"/>
                <a:cs typeface="Montserrat" charset="0"/>
              </a:rPr>
              <a:t>PREMIUM BY (LOG) AVG VEHICLE PRICE</a:t>
            </a:r>
            <a:r>
              <a:rPr lang="en-US" sz="3000" dirty="0">
                <a:solidFill>
                  <a:srgbClr val="232020"/>
                </a:solidFill>
                <a:latin typeface="Montserrat" charset="0"/>
                <a:ea typeface="Montserrat" charset="0"/>
                <a:cs typeface="Montserrat" charset="0"/>
              </a:rPr>
              <a:t/>
            </a:r>
            <a:br>
              <a:rPr lang="en-US" sz="3000" dirty="0">
                <a:solidFill>
                  <a:srgbClr val="232020"/>
                </a:solidFill>
                <a:latin typeface="Montserrat" charset="0"/>
                <a:ea typeface="Montserrat" charset="0"/>
                <a:cs typeface="Montserrat" charset="0"/>
              </a:rPr>
            </a:br>
            <a:r>
              <a:rPr lang="en-US" sz="3000" dirty="0" smtClean="0">
                <a:solidFill>
                  <a:srgbClr val="232020"/>
                </a:solidFill>
                <a:latin typeface="Montserrat" charset="0"/>
                <a:ea typeface="Montserrat" charset="0"/>
                <a:cs typeface="Montserrat" charset="0"/>
              </a:rPr>
              <a:t>[RED </a:t>
            </a:r>
            <a:r>
              <a:rPr lang="en-US" sz="3000" dirty="0">
                <a:solidFill>
                  <a:srgbClr val="232020"/>
                </a:solidFill>
                <a:latin typeface="Montserrat" charset="0"/>
                <a:ea typeface="Montserrat" charset="0"/>
                <a:cs typeface="Montserrat" charset="0"/>
              </a:rPr>
              <a:t>= 220, </a:t>
            </a:r>
            <a:r>
              <a:rPr lang="en-US" sz="3000" dirty="0" smtClean="0">
                <a:solidFill>
                  <a:srgbClr val="232020"/>
                </a:solidFill>
                <a:latin typeface="Montserrat" charset="0"/>
                <a:ea typeface="Montserrat" charset="0"/>
                <a:cs typeface="Montserrat" charset="0"/>
              </a:rPr>
              <a:t>GREEN </a:t>
            </a:r>
            <a:r>
              <a:rPr lang="en-US" sz="3000" dirty="0">
                <a:solidFill>
                  <a:srgbClr val="232020"/>
                </a:solidFill>
                <a:latin typeface="Montserrat" charset="0"/>
                <a:ea typeface="Montserrat" charset="0"/>
                <a:cs typeface="Montserrat" charset="0"/>
              </a:rPr>
              <a:t>= 240, </a:t>
            </a:r>
            <a:r>
              <a:rPr lang="en-US" sz="3000" dirty="0" smtClean="0">
                <a:solidFill>
                  <a:srgbClr val="232020"/>
                </a:solidFill>
                <a:latin typeface="Montserrat" charset="0"/>
                <a:ea typeface="Montserrat" charset="0"/>
                <a:cs typeface="Montserrat" charset="0"/>
              </a:rPr>
              <a:t>PURPLE </a:t>
            </a:r>
            <a:r>
              <a:rPr lang="en-US" sz="3000" dirty="0">
                <a:solidFill>
                  <a:srgbClr val="232020"/>
                </a:solidFill>
                <a:latin typeface="Montserrat" charset="0"/>
                <a:ea typeface="Montserrat" charset="0"/>
                <a:cs typeface="Montserrat" charset="0"/>
              </a:rPr>
              <a:t>= 260]</a:t>
            </a:r>
          </a:p>
        </p:txBody>
      </p:sp>
    </p:spTree>
    <p:extLst>
      <p:ext uri="{BB962C8B-B14F-4D97-AF65-F5344CB8AC3E}">
        <p14:creationId xmlns:p14="http://schemas.microsoft.com/office/powerpoint/2010/main" val="59868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702968"/>
            <a:ext cx="9144000" cy="1155032"/>
          </a:xfrm>
          <a:prstGeom prst="rect">
            <a:avLst/>
          </a:prstGeom>
          <a:solidFill>
            <a:srgbClr val="AE3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6648" y="5860601"/>
            <a:ext cx="82163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FIRST LOOK</a:t>
            </a:r>
            <a:endParaRPr lang="en-US" sz="5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b="1427"/>
          <a:stretch/>
        </p:blipFill>
        <p:spPr>
          <a:xfrm>
            <a:off x="1184339" y="38637"/>
            <a:ext cx="6581622" cy="558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2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702968"/>
            <a:ext cx="9144000" cy="1155032"/>
          </a:xfrm>
          <a:prstGeom prst="rect">
            <a:avLst/>
          </a:prstGeom>
          <a:solidFill>
            <a:srgbClr val="AE3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6648" y="5860601"/>
            <a:ext cx="85011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NEXT STEPS</a:t>
            </a:r>
            <a:endParaRPr lang="en-US" sz="5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6527" y="308833"/>
            <a:ext cx="821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32020"/>
                </a:solidFill>
                <a:latin typeface="Montserrat" charset="0"/>
                <a:ea typeface="Montserrat" charset="0"/>
                <a:cs typeface="Montserrat" charset="0"/>
              </a:rPr>
              <a:t>MODELING TECHNIQUES -------------------</a:t>
            </a:r>
            <a:endParaRPr lang="en-US" sz="2800" dirty="0">
              <a:solidFill>
                <a:srgbClr val="2320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9503" y="1016833"/>
            <a:ext cx="446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A4343"/>
                </a:solidFill>
                <a:latin typeface="Montserrat" charset="0"/>
                <a:ea typeface="Montserrat" charset="0"/>
                <a:cs typeface="Montserrat" charset="0"/>
              </a:rPr>
              <a:t>CLUSTERING</a:t>
            </a:r>
            <a:endParaRPr lang="en-US" dirty="0">
              <a:solidFill>
                <a:srgbClr val="4A434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2879" y="1513785"/>
            <a:ext cx="446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A4343"/>
                </a:solidFill>
                <a:latin typeface="Montserrat" charset="0"/>
                <a:ea typeface="Montserrat" charset="0"/>
                <a:cs typeface="Montserrat" charset="0"/>
              </a:rPr>
              <a:t>REGRESSION MODELS</a:t>
            </a:r>
            <a:endParaRPr lang="en-US" dirty="0">
              <a:solidFill>
                <a:srgbClr val="4A434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6254" y="2022874"/>
            <a:ext cx="446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4A4343"/>
                </a:solidFill>
                <a:latin typeface="Montserrat" charset="0"/>
                <a:ea typeface="Montserrat" charset="0"/>
                <a:cs typeface="Montserrat" charset="0"/>
              </a:rPr>
              <a:t>TREES</a:t>
            </a:r>
            <a:endParaRPr lang="en-US" dirty="0">
              <a:solidFill>
                <a:srgbClr val="4A434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4106" y="2523006"/>
            <a:ext cx="446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A4343"/>
                </a:solidFill>
                <a:latin typeface="Montserrat" charset="0"/>
                <a:ea typeface="Montserrat" charset="0"/>
                <a:cs typeface="Montserrat" charset="0"/>
              </a:rPr>
              <a:t>SUBSETTING</a:t>
            </a:r>
            <a:endParaRPr lang="en-US" dirty="0">
              <a:solidFill>
                <a:srgbClr val="4A434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4837" y="3074654"/>
            <a:ext cx="446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A4343"/>
                </a:solidFill>
                <a:latin typeface="Montserrat" charset="0"/>
                <a:ea typeface="Montserrat" charset="0"/>
                <a:cs typeface="Montserrat" charset="0"/>
              </a:rPr>
              <a:t>INTERACTIONS</a:t>
            </a:r>
            <a:endParaRPr lang="en-US" dirty="0">
              <a:solidFill>
                <a:srgbClr val="4A434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4381" y="3642315"/>
            <a:ext cx="821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rgbClr val="232020"/>
                </a:solidFill>
                <a:latin typeface="Montserrat" charset="0"/>
                <a:ea typeface="Montserrat" charset="0"/>
                <a:cs typeface="Montserrat" charset="0"/>
              </a:rPr>
              <a:t>SUGGESTIONS -------------------------------</a:t>
            </a:r>
            <a:endParaRPr lang="en-US" sz="2800" dirty="0">
              <a:solidFill>
                <a:srgbClr val="2320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5570" y="4334638"/>
            <a:ext cx="446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A4343"/>
                </a:solidFill>
                <a:latin typeface="Montserrat" charset="0"/>
                <a:ea typeface="Montserrat" charset="0"/>
                <a:cs typeface="Montserrat" charset="0"/>
              </a:rPr>
              <a:t>BASED OFF OF ANALYSIS</a:t>
            </a:r>
            <a:endParaRPr lang="en-US" dirty="0">
              <a:solidFill>
                <a:srgbClr val="4A434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6301" y="4912045"/>
            <a:ext cx="446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4A4343"/>
                </a:solidFill>
                <a:latin typeface="Montserrat" charset="0"/>
                <a:ea typeface="Montserrat" charset="0"/>
                <a:cs typeface="Montserrat" charset="0"/>
              </a:rPr>
              <a:t>RESEARCHING IMPACT</a:t>
            </a:r>
            <a:endParaRPr lang="en-US" dirty="0">
              <a:solidFill>
                <a:srgbClr val="4A434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38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2047741"/>
            <a:ext cx="9144000" cy="3239037"/>
          </a:xfrm>
          <a:prstGeom prst="rect">
            <a:avLst/>
          </a:prstGeom>
          <a:solidFill>
            <a:srgbClr val="AE3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2937096"/>
            <a:ext cx="914400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3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QUESTIONS?</a:t>
            </a:r>
            <a:endParaRPr lang="en-US" sz="93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98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1"/>
            <a:ext cx="9144000" cy="1155032"/>
          </a:xfrm>
          <a:prstGeom prst="rect">
            <a:avLst/>
          </a:prstGeom>
          <a:solidFill>
            <a:srgbClr val="AE3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6648" y="157634"/>
            <a:ext cx="82163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OVERVIEW</a:t>
            </a:r>
            <a:endParaRPr lang="en-US" sz="5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6527" y="1326263"/>
            <a:ext cx="821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32020"/>
                </a:solidFill>
                <a:latin typeface="Montserrat" charset="0"/>
                <a:ea typeface="Montserrat" charset="0"/>
                <a:cs typeface="Montserrat" charset="0"/>
              </a:rPr>
              <a:t>WHAT WE HAVE DONE ----------------------</a:t>
            </a:r>
            <a:endParaRPr lang="en-US" sz="2800" dirty="0">
              <a:solidFill>
                <a:srgbClr val="2320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155" y="3365354"/>
            <a:ext cx="821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32020"/>
                </a:solidFill>
                <a:latin typeface="Montserrat" charset="0"/>
                <a:ea typeface="Montserrat" charset="0"/>
                <a:cs typeface="Montserrat" charset="0"/>
              </a:rPr>
              <a:t>WHERE WE ARE -----------------------------</a:t>
            </a:r>
            <a:endParaRPr lang="en-US" sz="2800" dirty="0">
              <a:solidFill>
                <a:srgbClr val="2320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6531" y="5050125"/>
            <a:ext cx="821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32020"/>
                </a:solidFill>
                <a:latin typeface="Montserrat" charset="0"/>
                <a:ea typeface="Montserrat" charset="0"/>
                <a:cs typeface="Montserrat" charset="0"/>
              </a:rPr>
              <a:t>WHAT WE ARE DOING NEXT ----------------</a:t>
            </a:r>
            <a:endParaRPr lang="en-US" sz="2800" dirty="0">
              <a:solidFill>
                <a:srgbClr val="2320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9503" y="1879715"/>
            <a:ext cx="446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A4343"/>
                </a:solidFill>
                <a:latin typeface="Montserrat" charset="0"/>
                <a:ea typeface="Montserrat" charset="0"/>
                <a:cs typeface="Montserrat" charset="0"/>
              </a:rPr>
              <a:t>BUILT DATABASE</a:t>
            </a:r>
            <a:endParaRPr lang="en-US" dirty="0">
              <a:solidFill>
                <a:srgbClr val="4A434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2879" y="2376667"/>
            <a:ext cx="446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A4343"/>
                </a:solidFill>
                <a:latin typeface="Montserrat" charset="0"/>
                <a:ea typeface="Montserrat" charset="0"/>
                <a:cs typeface="Montserrat" charset="0"/>
              </a:rPr>
              <a:t>AGGREGATION</a:t>
            </a:r>
            <a:endParaRPr lang="en-US" dirty="0">
              <a:solidFill>
                <a:srgbClr val="4A434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6254" y="2847119"/>
            <a:ext cx="446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A4343"/>
                </a:solidFill>
                <a:latin typeface="Montserrat" charset="0"/>
                <a:ea typeface="Montserrat" charset="0"/>
                <a:cs typeface="Montserrat" charset="0"/>
              </a:rPr>
              <a:t>FIRST LOOK</a:t>
            </a:r>
            <a:endParaRPr lang="en-US" dirty="0">
              <a:solidFill>
                <a:srgbClr val="4A434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2882" y="3937634"/>
            <a:ext cx="446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A4343"/>
                </a:solidFill>
                <a:latin typeface="Montserrat" charset="0"/>
                <a:ea typeface="Montserrat" charset="0"/>
                <a:cs typeface="Montserrat" charset="0"/>
              </a:rPr>
              <a:t>MODELING TECHNIQUES </a:t>
            </a:r>
            <a:endParaRPr lang="en-US" dirty="0">
              <a:solidFill>
                <a:srgbClr val="4A434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54862" y="4507126"/>
            <a:ext cx="5253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A4343"/>
                </a:solidFill>
                <a:latin typeface="Montserrat" charset="0"/>
                <a:ea typeface="Montserrat" charset="0"/>
                <a:cs typeface="Montserrat" charset="0"/>
              </a:rPr>
              <a:t>UNDERSTANDING COMPLEXITIES</a:t>
            </a:r>
            <a:endParaRPr lang="en-US" dirty="0">
              <a:solidFill>
                <a:srgbClr val="4A434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6842" y="5686220"/>
            <a:ext cx="5253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A4343"/>
                </a:solidFill>
                <a:latin typeface="Montserrat" charset="0"/>
                <a:ea typeface="Montserrat" charset="0"/>
                <a:cs typeface="Montserrat" charset="0"/>
              </a:rPr>
              <a:t>SIGNIFICANT VARIABLES</a:t>
            </a:r>
            <a:endParaRPr lang="en-US" dirty="0">
              <a:solidFill>
                <a:srgbClr val="4A434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8822" y="6191544"/>
            <a:ext cx="5253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A4343"/>
                </a:solidFill>
                <a:latin typeface="Montserrat" charset="0"/>
                <a:ea typeface="Montserrat" charset="0"/>
                <a:cs typeface="Montserrat" charset="0"/>
              </a:rPr>
              <a:t>SUGGESTIONS</a:t>
            </a:r>
            <a:endParaRPr lang="en-US" dirty="0">
              <a:solidFill>
                <a:srgbClr val="4A434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36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702968"/>
            <a:ext cx="9144000" cy="1155032"/>
          </a:xfrm>
          <a:prstGeom prst="rect">
            <a:avLst/>
          </a:prstGeom>
          <a:solidFill>
            <a:srgbClr val="AE3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6648" y="5860601"/>
            <a:ext cx="82163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DATABASE CREATION</a:t>
            </a:r>
            <a:endParaRPr lang="en-US" sz="5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6531" y="413957"/>
            <a:ext cx="821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32020"/>
                </a:solidFill>
                <a:latin typeface="Montserrat" charset="0"/>
                <a:ea typeface="Montserrat" charset="0"/>
                <a:cs typeface="Montserrat" charset="0"/>
              </a:rPr>
              <a:t>SQLITE</a:t>
            </a:r>
            <a:endParaRPr lang="en-US" sz="2800" dirty="0">
              <a:solidFill>
                <a:srgbClr val="2320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6842" y="1114220"/>
            <a:ext cx="5253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A4343"/>
                </a:solidFill>
                <a:latin typeface="Montserrat" charset="0"/>
                <a:ea typeface="Montserrat" charset="0"/>
                <a:cs typeface="Montserrat" charset="0"/>
              </a:rPr>
              <a:t>FROM EXCEL TO SQLITE</a:t>
            </a:r>
            <a:endParaRPr lang="en-US" dirty="0">
              <a:solidFill>
                <a:srgbClr val="4A434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8822" y="1747880"/>
            <a:ext cx="671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A4343"/>
                </a:solidFill>
                <a:latin typeface="Montserrat" charset="0"/>
                <a:ea typeface="Montserrat" charset="0"/>
                <a:cs typeface="Montserrat" charset="0"/>
              </a:rPr>
              <a:t>UNDERSTANDING RELATIONSHIPS BETWEEN TABLES</a:t>
            </a:r>
            <a:endParaRPr lang="en-US" dirty="0">
              <a:solidFill>
                <a:srgbClr val="4A434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39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702968"/>
            <a:ext cx="9144000" cy="1155032"/>
          </a:xfrm>
          <a:prstGeom prst="rect">
            <a:avLst/>
          </a:prstGeom>
          <a:solidFill>
            <a:srgbClr val="AE3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6648" y="5860601"/>
            <a:ext cx="82163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DATA AGGREGATION</a:t>
            </a:r>
            <a:endParaRPr lang="en-US" sz="5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6531" y="413957"/>
            <a:ext cx="821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232020"/>
                </a:solidFill>
                <a:latin typeface="Montserrat" charset="0"/>
                <a:ea typeface="Montserrat" charset="0"/>
                <a:cs typeface="Montserrat" charset="0"/>
              </a:rPr>
              <a:t>CREATING ONE TABLE</a:t>
            </a:r>
            <a:endParaRPr lang="en-US" sz="2800" dirty="0">
              <a:solidFill>
                <a:srgbClr val="2320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6843" y="1178387"/>
            <a:ext cx="278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75E5E"/>
                </a:solidFill>
                <a:latin typeface="Montserrat" charset="0"/>
                <a:ea typeface="Montserrat" charset="0"/>
                <a:cs typeface="Montserrat" charset="0"/>
              </a:rPr>
              <a:t>37 FEATURES</a:t>
            </a:r>
            <a:endParaRPr lang="en-US" dirty="0">
              <a:solidFill>
                <a:srgbClr val="675E5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8823" y="1818373"/>
            <a:ext cx="278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75E5E"/>
                </a:solidFill>
                <a:latin typeface="Montserrat" charset="0"/>
                <a:ea typeface="Montserrat" charset="0"/>
                <a:cs typeface="Montserrat" charset="0"/>
              </a:rPr>
              <a:t>35,712 ENTRIES </a:t>
            </a:r>
            <a:endParaRPr lang="en-US" dirty="0">
              <a:solidFill>
                <a:srgbClr val="675E5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8302"/>
          <a:stretch/>
        </p:blipFill>
        <p:spPr>
          <a:xfrm>
            <a:off x="163168" y="3176337"/>
            <a:ext cx="8790096" cy="23581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0803" y="2445707"/>
            <a:ext cx="278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75E5E"/>
                </a:solidFill>
                <a:latin typeface="Montserrat" charset="0"/>
                <a:ea typeface="Montserrat" charset="0"/>
                <a:cs typeface="Montserrat" charset="0"/>
              </a:rPr>
              <a:t>ALL TABLES USED</a:t>
            </a:r>
            <a:endParaRPr lang="en-US" dirty="0">
              <a:solidFill>
                <a:srgbClr val="675E5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44547" y="1186408"/>
            <a:ext cx="408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675E5E"/>
                </a:solidFill>
                <a:latin typeface="Montserrat" charset="0"/>
                <a:ea typeface="Montserrat" charset="0"/>
                <a:cs typeface="Montserrat" charset="0"/>
              </a:rPr>
              <a:t>EASILY COMPUTE LOSS RATIOS</a:t>
            </a:r>
            <a:endParaRPr lang="en-US" dirty="0">
              <a:solidFill>
                <a:srgbClr val="675E5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6527" y="1826394"/>
            <a:ext cx="349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75E5E"/>
                </a:solidFill>
                <a:latin typeface="Montserrat" charset="0"/>
                <a:ea typeface="Montserrat" charset="0"/>
                <a:cs typeface="Montserrat" charset="0"/>
              </a:rPr>
              <a:t>EXAMINE INTERACTIONS</a:t>
            </a:r>
            <a:endParaRPr lang="en-US" dirty="0">
              <a:solidFill>
                <a:srgbClr val="675E5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28507" y="2453728"/>
            <a:ext cx="522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75E5E"/>
                </a:solidFill>
                <a:latin typeface="Montserrat" charset="0"/>
                <a:ea typeface="Montserrat" charset="0"/>
                <a:cs typeface="Montserrat" charset="0"/>
              </a:rPr>
              <a:t>ALLOWS FOR COMPLEX ANALYSIS</a:t>
            </a:r>
            <a:endParaRPr lang="en-US" dirty="0">
              <a:solidFill>
                <a:srgbClr val="675E5E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9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702968"/>
            <a:ext cx="9144000" cy="1155032"/>
          </a:xfrm>
          <a:prstGeom prst="rect">
            <a:avLst/>
          </a:prstGeom>
          <a:solidFill>
            <a:srgbClr val="AE3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6648" y="5860601"/>
            <a:ext cx="82163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FIRST LOOK</a:t>
            </a:r>
            <a:endParaRPr lang="en-US" sz="5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57" r="2457" b="86147"/>
          <a:stretch/>
        </p:blipFill>
        <p:spPr>
          <a:xfrm>
            <a:off x="95000" y="239430"/>
            <a:ext cx="8961877" cy="6268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36" y="979458"/>
            <a:ext cx="8816856" cy="28866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62" y="3229970"/>
            <a:ext cx="8758989" cy="236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7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702968"/>
            <a:ext cx="9144000" cy="1155032"/>
          </a:xfrm>
          <a:prstGeom prst="rect">
            <a:avLst/>
          </a:prstGeom>
          <a:solidFill>
            <a:srgbClr val="AE3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6648" y="5860601"/>
            <a:ext cx="82163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FIRST LOOK</a:t>
            </a:r>
            <a:endParaRPr lang="en-US" sz="5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1" y="597475"/>
            <a:ext cx="8951495" cy="48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6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702968"/>
            <a:ext cx="9144000" cy="1155032"/>
          </a:xfrm>
          <a:prstGeom prst="rect">
            <a:avLst/>
          </a:prstGeom>
          <a:solidFill>
            <a:srgbClr val="AE3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6648" y="5860601"/>
            <a:ext cx="82163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FIRST LOOK</a:t>
            </a:r>
            <a:endParaRPr lang="en-US" sz="5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9" y="137090"/>
            <a:ext cx="7894298" cy="554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702968"/>
            <a:ext cx="9144000" cy="1155032"/>
          </a:xfrm>
          <a:prstGeom prst="rect">
            <a:avLst/>
          </a:prstGeom>
          <a:solidFill>
            <a:srgbClr val="AE3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6648" y="5860601"/>
            <a:ext cx="82163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FIRST LOOK</a:t>
            </a:r>
            <a:endParaRPr lang="en-US" sz="5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" y="433134"/>
            <a:ext cx="9144000" cy="904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rgbClr val="232020"/>
                </a:solidFill>
                <a:latin typeface="Montserrat" charset="0"/>
                <a:ea typeface="Montserrat" charset="0"/>
                <a:cs typeface="Montserrat" charset="0"/>
              </a:rPr>
              <a:t>TOTAL PREMIUM AMOUNT BY VEHICLE ID</a:t>
            </a:r>
            <a:endParaRPr lang="en-US" sz="3000" dirty="0">
              <a:solidFill>
                <a:srgbClr val="2320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9755" r="1996"/>
          <a:stretch/>
        </p:blipFill>
        <p:spPr>
          <a:xfrm>
            <a:off x="201751" y="1395664"/>
            <a:ext cx="8852098" cy="40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2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3864"/>
          <a:stretch/>
        </p:blipFill>
        <p:spPr>
          <a:xfrm>
            <a:off x="260289" y="912645"/>
            <a:ext cx="8651891" cy="449981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5702968"/>
            <a:ext cx="9144000" cy="1155032"/>
          </a:xfrm>
          <a:prstGeom prst="rect">
            <a:avLst/>
          </a:prstGeom>
          <a:solidFill>
            <a:srgbClr val="AE3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6648" y="5860601"/>
            <a:ext cx="82163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FIRST LOOK</a:t>
            </a:r>
            <a:endParaRPr lang="en-US" sz="5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" y="433134"/>
            <a:ext cx="9144000" cy="904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 smtClean="0">
                <a:solidFill>
                  <a:srgbClr val="232020"/>
                </a:solidFill>
                <a:latin typeface="Montserrat" charset="0"/>
                <a:ea typeface="Montserrat" charset="0"/>
                <a:cs typeface="Montserrat" charset="0"/>
              </a:rPr>
              <a:t>TOTAL NUMBER OF PREMIUMS </a:t>
            </a:r>
          </a:p>
          <a:p>
            <a:r>
              <a:rPr lang="en-US" sz="2900" dirty="0" smtClean="0">
                <a:solidFill>
                  <a:srgbClr val="232020"/>
                </a:solidFill>
                <a:latin typeface="Montserrat" charset="0"/>
                <a:ea typeface="Montserrat" charset="0"/>
                <a:cs typeface="Montserrat" charset="0"/>
              </a:rPr>
              <a:t>BY VEHICLE ID</a:t>
            </a:r>
            <a:endParaRPr lang="en-US" sz="2900" dirty="0">
              <a:solidFill>
                <a:srgbClr val="2320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57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</TotalTime>
  <Words>152</Words>
  <Application>Microsoft Macintosh PowerPoint</Application>
  <PresentationFormat>On-screen Show (4:3)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Bejcek, Brett M.</dc:creator>
  <cp:lastModifiedBy>Bejcek, Brett M.</cp:lastModifiedBy>
  <cp:revision>12</cp:revision>
  <dcterms:created xsi:type="dcterms:W3CDTF">2017-03-20T16:36:48Z</dcterms:created>
  <dcterms:modified xsi:type="dcterms:W3CDTF">2017-03-20T17:55:17Z</dcterms:modified>
</cp:coreProperties>
</file>